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8" r:id="rId3"/>
    <p:sldId id="267" r:id="rId4"/>
    <p:sldId id="269" r:id="rId5"/>
    <p:sldId id="270" r:id="rId6"/>
    <p:sldId id="271" r:id="rId7"/>
    <p:sldId id="272" r:id="rId8"/>
    <p:sldId id="273" r:id="rId9"/>
    <p:sldId id="265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27B403-DED3-47CD-A691-9263868736C1}" type="datetimeFigureOut">
              <a:rPr lang="nl-NL" smtClean="0"/>
              <a:t>21-9-2013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5CDEDA-A78F-42E2-AAD3-679CBDC38DD7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Doel </a:t>
            </a:r>
            <a:r>
              <a:rPr lang="nl-NL" dirty="0" err="1" smtClean="0"/>
              <a:t>vd</a:t>
            </a:r>
            <a:r>
              <a:rPr lang="nl-NL" dirty="0" smtClean="0"/>
              <a:t> steunkous: Druk uit oefenen op de veneuze </a:t>
            </a:r>
            <a:r>
              <a:rPr lang="nl-NL" dirty="0" err="1" smtClean="0"/>
              <a:t>blv</a:t>
            </a:r>
            <a:r>
              <a:rPr lang="nl-NL" dirty="0" smtClean="0"/>
              <a:t>.</a:t>
            </a:r>
          </a:p>
          <a:p>
            <a:r>
              <a:rPr lang="nl-NL" dirty="0" smtClean="0"/>
              <a:t>Waardoor het bloed gemakkelijker terug naar het hart</a:t>
            </a:r>
            <a:r>
              <a:rPr lang="nl-NL" baseline="0" dirty="0" smtClean="0"/>
              <a:t> vloeit. </a:t>
            </a:r>
          </a:p>
          <a:p>
            <a:r>
              <a:rPr lang="nl-NL" baseline="0" dirty="0" smtClean="0"/>
              <a:t>Hoe komt het eigenlijk dat het bloed naar het hart toe gaat?</a:t>
            </a:r>
          </a:p>
          <a:p>
            <a:r>
              <a:rPr lang="nl-NL" baseline="0" dirty="0" smtClean="0"/>
              <a:t>Het hart zuigt het bloed aan vanuit het lichaam. 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CDEDA-A78F-42E2-AAD3-679CBDC38DD7}" type="slidenum">
              <a:rPr lang="nl-NL" smtClean="0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Het </a:t>
            </a:r>
            <a:r>
              <a:rPr lang="nl-NL" dirty="0" err="1" smtClean="0"/>
              <a:t>blv</a:t>
            </a:r>
            <a:r>
              <a:rPr lang="nl-NL" baseline="0" dirty="0" smtClean="0"/>
              <a:t> systeem is een pomp met buizenstelsel.</a:t>
            </a:r>
            <a:endParaRPr lang="nl-NL" dirty="0" smtClean="0"/>
          </a:p>
          <a:p>
            <a:r>
              <a:rPr lang="nl-NL" dirty="0" smtClean="0"/>
              <a:t>Slagaders hebben</a:t>
            </a:r>
            <a:r>
              <a:rPr lang="nl-NL" baseline="0" dirty="0" smtClean="0"/>
              <a:t> stevige, gespierde wand en stuwt het bloed voort. </a:t>
            </a:r>
          </a:p>
          <a:p>
            <a:r>
              <a:rPr lang="nl-NL" baseline="0" dirty="0" smtClean="0"/>
              <a:t>Dit doen aders niet.</a:t>
            </a:r>
          </a:p>
          <a:p>
            <a:r>
              <a:rPr lang="nl-NL" baseline="0" dirty="0" smtClean="0"/>
              <a:t>In de haarvaten vind de uitwisseling van voedingsstoffen en afvalstoffen.</a:t>
            </a:r>
          </a:p>
          <a:p>
            <a:r>
              <a:rPr lang="nl-NL" baseline="0" dirty="0" smtClean="0"/>
              <a:t>Aders voeren het bloed terug naar het hart, passief.</a:t>
            </a:r>
          </a:p>
          <a:p>
            <a:r>
              <a:rPr lang="nl-NL" baseline="0" dirty="0" smtClean="0"/>
              <a:t>Het bloed wordt aangezogen door het hart.</a:t>
            </a:r>
          </a:p>
          <a:p>
            <a:r>
              <a:rPr lang="nl-NL" baseline="0" dirty="0" smtClean="0"/>
              <a:t>In het rustmoment van de hartslag, staat het bloed dus stil, vandaar de kleppen.</a:t>
            </a:r>
          </a:p>
          <a:p>
            <a:r>
              <a:rPr lang="nl-NL" baseline="0" dirty="0" smtClean="0"/>
              <a:t>Zo kan het bloed niet terug stromen.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CDEDA-A78F-42E2-AAD3-679CBDC38DD7}" type="slidenum">
              <a:rPr lang="nl-NL" smtClean="0"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Bij spataderen sluiten die kleppen niet meer, waardoor het bloed terug</a:t>
            </a:r>
            <a:r>
              <a:rPr lang="nl-NL" baseline="0" dirty="0" smtClean="0"/>
              <a:t> zakt.</a:t>
            </a:r>
          </a:p>
          <a:p>
            <a:r>
              <a:rPr lang="nl-NL" baseline="0" dirty="0" err="1" smtClean="0"/>
              <a:t>Blv</a:t>
            </a:r>
            <a:r>
              <a:rPr lang="nl-NL" baseline="0" dirty="0" smtClean="0"/>
              <a:t> aan de oppervlakte hebben geen steun aan de spieren, deze geven vaker spataderen.</a:t>
            </a:r>
          </a:p>
          <a:p>
            <a:r>
              <a:rPr lang="nl-NL" baseline="0" dirty="0" err="1" smtClean="0"/>
              <a:t>Blv</a:t>
            </a:r>
            <a:r>
              <a:rPr lang="nl-NL" baseline="0" dirty="0" smtClean="0"/>
              <a:t> in de diepe spieren worden door de spieren ondersteunt.</a:t>
            </a:r>
          </a:p>
          <a:p>
            <a:r>
              <a:rPr lang="nl-NL" baseline="0" dirty="0" smtClean="0"/>
              <a:t>De spieren hebben een pompfunctie en ondersteunen zo de zuigkracht van het hart.</a:t>
            </a:r>
          </a:p>
          <a:p>
            <a:r>
              <a:rPr lang="nl-NL" baseline="0" dirty="0" smtClean="0"/>
              <a:t>Als het hart minder goed functioneert krijgt het problemen met de zuigkracht en zal het bloed ook minder goed terug komen naar het hart.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CDEDA-A78F-42E2-AAD3-679CBDC38DD7}" type="slidenum">
              <a:rPr lang="nl-NL" smtClean="0"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5 Punten die</a:t>
            </a:r>
            <a:r>
              <a:rPr lang="nl-NL" baseline="0" dirty="0" smtClean="0"/>
              <a:t> de </a:t>
            </a:r>
            <a:r>
              <a:rPr lang="nl-NL" baseline="0" dirty="0" err="1" smtClean="0"/>
              <a:t>lln</a:t>
            </a:r>
            <a:r>
              <a:rPr lang="nl-NL" baseline="0" dirty="0" smtClean="0"/>
              <a:t> moet kunnen benoemen om te weten of de steunkous goed zit.</a:t>
            </a:r>
          </a:p>
          <a:p>
            <a:pPr marL="228600" indent="-228600">
              <a:buAutoNum type="arabicPeriod"/>
            </a:pPr>
            <a:r>
              <a:rPr lang="nl-NL" baseline="0" dirty="0" smtClean="0"/>
              <a:t>Kous begint onder de teenbasis en niet halverwege de voet.</a:t>
            </a:r>
          </a:p>
          <a:p>
            <a:pPr marL="228600" indent="-228600">
              <a:buAutoNum type="arabicPeriod"/>
            </a:pPr>
            <a:r>
              <a:rPr lang="nl-NL" baseline="0" dirty="0" smtClean="0"/>
              <a:t>De hak zit goed, niet gedraaid of te hoog/laag.</a:t>
            </a:r>
          </a:p>
          <a:p>
            <a:pPr marL="228600" indent="-228600">
              <a:buAutoNum type="arabicPeriod"/>
            </a:pPr>
            <a:r>
              <a:rPr lang="nl-NL" baseline="0" dirty="0" smtClean="0"/>
              <a:t>De kous zit 2 vinger onder de knie in de knieholte.</a:t>
            </a:r>
          </a:p>
          <a:p>
            <a:pPr marL="228600" indent="-228600">
              <a:buAutoNum type="arabicPeriod"/>
            </a:pPr>
            <a:r>
              <a:rPr lang="nl-NL" baseline="0" dirty="0" smtClean="0"/>
              <a:t>Plooien kunnen drukplekken geven en uiteindelijk wondjes met tot gevolg een open been die slecht geneest.</a:t>
            </a:r>
          </a:p>
          <a:p>
            <a:pPr marL="228600" indent="-228600">
              <a:buAutoNum type="arabicPeriod"/>
            </a:pPr>
            <a:r>
              <a:rPr lang="nl-NL" baseline="0" dirty="0" smtClean="0"/>
              <a:t>De lijn op de kuit loopt midden over de kuit.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CDEDA-A78F-42E2-AAD3-679CBDC38DD7}" type="slidenum">
              <a:rPr lang="nl-NL" smtClean="0"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Blauwe</a:t>
            </a:r>
            <a:r>
              <a:rPr lang="nl-NL" baseline="0" dirty="0" smtClean="0"/>
              <a:t> = voor open teen = easy </a:t>
            </a:r>
            <a:r>
              <a:rPr lang="nl-NL" baseline="0" dirty="0" err="1" smtClean="0"/>
              <a:t>slide</a:t>
            </a:r>
            <a:endParaRPr lang="nl-NL" baseline="0" dirty="0" smtClean="0"/>
          </a:p>
          <a:p>
            <a:r>
              <a:rPr lang="nl-NL" baseline="0" dirty="0" smtClean="0"/>
              <a:t>Rode = voor arm = easy </a:t>
            </a:r>
            <a:r>
              <a:rPr lang="nl-NL" baseline="0" dirty="0" err="1" smtClean="0"/>
              <a:t>slide</a:t>
            </a:r>
            <a:r>
              <a:rPr lang="nl-NL" baseline="0" dirty="0" smtClean="0"/>
              <a:t> arm</a:t>
            </a:r>
          </a:p>
          <a:p>
            <a:r>
              <a:rPr lang="nl-NL" dirty="0" smtClean="0"/>
              <a:t>Groene</a:t>
            </a:r>
            <a:r>
              <a:rPr lang="nl-NL" baseline="0" dirty="0" smtClean="0"/>
              <a:t> = voor been = </a:t>
            </a:r>
            <a:r>
              <a:rPr lang="nl-NL" baseline="0" dirty="0" err="1" smtClean="0"/>
              <a:t>Magnide</a:t>
            </a:r>
            <a:r>
              <a:rPr lang="nl-NL" baseline="0" dirty="0" smtClean="0"/>
              <a:t> ook wel vlinder genoemd.</a:t>
            </a:r>
          </a:p>
          <a:p>
            <a:r>
              <a:rPr lang="nl-NL" baseline="0" dirty="0" smtClean="0"/>
              <a:t>Blauwe met stokje = Eureka. </a:t>
            </a:r>
            <a:r>
              <a:rPr lang="nl-NL" baseline="0" dirty="0" err="1" smtClean="0"/>
              <a:t>Zv</a:t>
            </a:r>
            <a:r>
              <a:rPr lang="nl-NL" baseline="0" dirty="0" smtClean="0"/>
              <a:t> vinden dit geen prettig hulpmiddel, is pijnlijk.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CDEDA-A78F-42E2-AAD3-679CBDC38DD7}" type="slidenum">
              <a:rPr lang="nl-NL" smtClean="0"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Kom je niet zo vaak tegen.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CDEDA-A78F-42E2-AAD3-679CBDC38DD7}" type="slidenum">
              <a:rPr lang="nl-NL" smtClean="0"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Steunkousen</a:t>
            </a:r>
            <a:r>
              <a:rPr lang="nl-NL" baseline="0" dirty="0" smtClean="0"/>
              <a:t> aan- en uittrekken is zwaar werk.</a:t>
            </a:r>
          </a:p>
          <a:p>
            <a:r>
              <a:rPr lang="nl-NL" baseline="0" dirty="0" smtClean="0"/>
              <a:t>In het protocol geven ze ook dat dit goed verdeelt moet worden onder de medewerkers.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5CDEDA-A78F-42E2-AAD3-679CBDC38DD7}" type="slidenum">
              <a:rPr lang="nl-NL" smtClean="0"/>
              <a:t>8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21-9-2013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21-9-2013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21-9-2013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21-9-2013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21-9-2013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21-9-2013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21-9-2013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21-9-2013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21-9-2013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21-9-2013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21-9-2013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75000"/>
                <a:alpha val="53000"/>
              </a:schemeClr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rgbClr val="99CCFF"/>
            </a:gs>
            <a:gs pos="100000">
              <a:srgbClr val="CCCCF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8F0FA-503B-447F-A02E-6BF1D880434F}" type="datetimeFigureOut">
              <a:rPr lang="nl-NL" smtClean="0"/>
              <a:pPr/>
              <a:t>21-9-2013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IoebK9pZIzI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youtube.com/watch?v=kLunQhKTDXY" TargetMode="External"/><Relationship Id="rId4" Type="http://schemas.openxmlformats.org/officeDocument/2006/relationships/hyperlink" Target="http://www.youtube.com/watch?v=joEAAKx2FPc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Casus 2 week 2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>
                <a:solidFill>
                  <a:srgbClr val="7030A0"/>
                </a:solidFill>
              </a:rPr>
              <a:t>Steunkousen</a:t>
            </a:r>
          </a:p>
          <a:p>
            <a:endParaRPr lang="nl-NL" dirty="0" smtClean="0"/>
          </a:p>
          <a:p>
            <a:r>
              <a:rPr lang="nl-NL" sz="1400" dirty="0" smtClean="0"/>
              <a:t>E. </a:t>
            </a:r>
            <a:r>
              <a:rPr lang="nl-NL" sz="1400" smtClean="0"/>
              <a:t>Flink 2013</a:t>
            </a:r>
            <a:endParaRPr lang="nl-NL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Steunkousen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nl-NL" dirty="0" smtClean="0"/>
              <a:t>Druk op oppervlakkige veneuze vaten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 algn="ctr">
              <a:buNone/>
            </a:pPr>
            <a:r>
              <a:rPr lang="nl-NL" dirty="0" smtClean="0"/>
              <a:t>Bloed gemakkelijker terug naar hart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Benen, anus, scrotum, schaamlippen, slokdarm.</a:t>
            </a:r>
          </a:p>
          <a:p>
            <a:pPr>
              <a:buNone/>
            </a:pPr>
            <a:endParaRPr lang="nl-NL" dirty="0"/>
          </a:p>
        </p:txBody>
      </p:sp>
      <p:cxnSp>
        <p:nvCxnSpPr>
          <p:cNvPr id="5" name="Rechte verbindingslijn met pijl 4"/>
          <p:cNvCxnSpPr/>
          <p:nvPr/>
        </p:nvCxnSpPr>
        <p:spPr>
          <a:xfrm>
            <a:off x="4427984" y="2132856"/>
            <a:ext cx="0" cy="122413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Bloedvaten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Slagaders           Haarvaten                     Aders </a:t>
            </a:r>
          </a:p>
          <a:p>
            <a:pPr>
              <a:buNone/>
            </a:pPr>
            <a:r>
              <a:rPr lang="nl-NL" dirty="0" smtClean="0"/>
              <a:t>  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4" name="Tijdelijke aanduiding voor inhoud 7" descr="slagad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9552" y="2564904"/>
            <a:ext cx="1810436" cy="2489349"/>
          </a:xfrm>
          <a:prstGeom prst="rect">
            <a:avLst/>
          </a:prstGeom>
        </p:spPr>
      </p:pic>
      <p:pic>
        <p:nvPicPr>
          <p:cNvPr id="5" name="Afbeelding 4" descr="haarvate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rot="10800000">
            <a:off x="3059832" y="2852935"/>
            <a:ext cx="2088232" cy="1980749"/>
          </a:xfrm>
          <a:prstGeom prst="rect">
            <a:avLst/>
          </a:prstGeom>
        </p:spPr>
      </p:pic>
      <p:pic>
        <p:nvPicPr>
          <p:cNvPr id="6" name="Tijdelijke aanduiding voor inhoud 8" descr="spatade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580112" y="2636912"/>
            <a:ext cx="3313705" cy="25202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Spataderen </a:t>
            </a:r>
            <a:endParaRPr lang="nl-NL" dirty="0"/>
          </a:p>
        </p:txBody>
      </p:sp>
      <p:pic>
        <p:nvPicPr>
          <p:cNvPr id="4" name="Tijdelijke aanduiding voor inhoud 7" descr="spatader 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95536" y="332656"/>
            <a:ext cx="2483304" cy="2088232"/>
          </a:xfrm>
        </p:spPr>
      </p:pic>
      <p:pic>
        <p:nvPicPr>
          <p:cNvPr id="5" name="Tijdelijke aanduiding voor inhoud 6" descr="spatader 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10510" y="1700808"/>
            <a:ext cx="3356929" cy="3312368"/>
          </a:xfrm>
          <a:prstGeom prst="rect">
            <a:avLst/>
          </a:prstGeom>
        </p:spPr>
      </p:pic>
      <p:pic>
        <p:nvPicPr>
          <p:cNvPr id="6" name="Afbeelding 5" descr="spatader 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43608" y="3356992"/>
            <a:ext cx="3744416" cy="28046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5 punten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Teenbasis 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Hak 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2 vingers onder de knie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Geen plooien 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Lijn recht over kuit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Hulpmiddelen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Open teen                                  Gesloten teen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4" name="Tijdelijke aanduiding voor inhoud 6" descr="easy slide 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2276872"/>
            <a:ext cx="2619375" cy="1743075"/>
          </a:xfrm>
          <a:prstGeom prst="rect">
            <a:avLst/>
          </a:prstGeom>
        </p:spPr>
      </p:pic>
      <p:pic>
        <p:nvPicPr>
          <p:cNvPr id="5" name="Tijdelijke aanduiding voor inhoud 7" descr="easy slide 3.bmp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83568" y="3933056"/>
            <a:ext cx="2016224" cy="2721902"/>
          </a:xfrm>
          <a:prstGeom prst="rect">
            <a:avLst/>
          </a:prstGeom>
        </p:spPr>
      </p:pic>
      <p:pic>
        <p:nvPicPr>
          <p:cNvPr id="6" name="Afbeelding 5" descr="easy slide 2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64088" y="2132856"/>
            <a:ext cx="3354470" cy="2232248"/>
          </a:xfrm>
          <a:prstGeom prst="rect">
            <a:avLst/>
          </a:prstGeom>
        </p:spPr>
      </p:pic>
      <p:pic>
        <p:nvPicPr>
          <p:cNvPr id="7" name="Afbeelding 6" descr="eureka 1.bmp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16216" y="4725144"/>
            <a:ext cx="2318657" cy="1656184"/>
          </a:xfrm>
          <a:prstGeom prst="rect">
            <a:avLst/>
          </a:prstGeom>
        </p:spPr>
      </p:pic>
      <p:pic>
        <p:nvPicPr>
          <p:cNvPr id="8" name="Afbeelding 7" descr="huishoudhandschoenen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491880" y="4365104"/>
            <a:ext cx="2143125" cy="21431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Medi</a:t>
            </a:r>
            <a:r>
              <a:rPr lang="nl-NL" dirty="0" smtClean="0"/>
              <a:t> butler</a:t>
            </a:r>
            <a:endParaRPr lang="nl-NL" dirty="0"/>
          </a:p>
        </p:txBody>
      </p:sp>
      <p:pic>
        <p:nvPicPr>
          <p:cNvPr id="4" name="Tijdelijke aanduiding voor inhoud 9" descr="eureka 2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059832" y="1556792"/>
            <a:ext cx="3456384" cy="4853826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3"/>
              </a:rPr>
              <a:t>Steunkous met gesloten teenstuk</a:t>
            </a:r>
            <a:endParaRPr lang="nl-NL" dirty="0" smtClean="0"/>
          </a:p>
          <a:p>
            <a:r>
              <a:rPr lang="nl-NL" dirty="0" smtClean="0">
                <a:hlinkClick r:id="rId4"/>
              </a:rPr>
              <a:t>Steunkous met open teenstuk</a:t>
            </a:r>
            <a:endParaRPr lang="nl-NL" dirty="0" smtClean="0"/>
          </a:p>
          <a:p>
            <a:r>
              <a:rPr lang="nl-NL" dirty="0" smtClean="0">
                <a:hlinkClick r:id="rId5"/>
              </a:rPr>
              <a:t>Steunkous uittrekken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Vragen?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nl-NL" b="1" dirty="0" smtClean="0">
              <a:latin typeface="Bradley Hand ITC" pitchFamily="66" charset="0"/>
            </a:endParaRPr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436</Words>
  <Application>Microsoft Office PowerPoint</Application>
  <PresentationFormat>Diavoorstelling (4:3)</PresentationFormat>
  <Paragraphs>66</Paragraphs>
  <Slides>9</Slides>
  <Notes>7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Office-thema</vt:lpstr>
      <vt:lpstr>Casus 2 week 2 </vt:lpstr>
      <vt:lpstr>Steunkousen</vt:lpstr>
      <vt:lpstr>Bloedvaten </vt:lpstr>
      <vt:lpstr>Spataderen </vt:lpstr>
      <vt:lpstr>5 punten</vt:lpstr>
      <vt:lpstr>Hulpmiddelen </vt:lpstr>
      <vt:lpstr>Medi butler</vt:lpstr>
      <vt:lpstr>Dia 8</vt:lpstr>
      <vt:lpstr>Vragen?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Theorie opdrachten  </dc:title>
  <cp:lastModifiedBy>Esther Scheltens</cp:lastModifiedBy>
  <cp:revision>12</cp:revision>
  <dcterms:modified xsi:type="dcterms:W3CDTF">2013-09-21T12:49:43Z</dcterms:modified>
</cp:coreProperties>
</file>